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2" r:id="rId2"/>
  </p:sldMasterIdLst>
  <p:notesMasterIdLst>
    <p:notesMasterId r:id="rId29"/>
  </p:notesMasterIdLst>
  <p:handoutMasterIdLst>
    <p:handoutMasterId r:id="rId30"/>
  </p:handoutMasterIdLst>
  <p:sldIdLst>
    <p:sldId id="256" r:id="rId3"/>
    <p:sldId id="269" r:id="rId4"/>
    <p:sldId id="270" r:id="rId5"/>
    <p:sldId id="274" r:id="rId6"/>
    <p:sldId id="275" r:id="rId7"/>
    <p:sldId id="272" r:id="rId8"/>
    <p:sldId id="273" r:id="rId9"/>
    <p:sldId id="271" r:id="rId10"/>
    <p:sldId id="276" r:id="rId11"/>
    <p:sldId id="278" r:id="rId12"/>
    <p:sldId id="277" r:id="rId13"/>
    <p:sldId id="257" r:id="rId14"/>
    <p:sldId id="263" r:id="rId15"/>
    <p:sldId id="259" r:id="rId16"/>
    <p:sldId id="261" r:id="rId17"/>
    <p:sldId id="266" r:id="rId18"/>
    <p:sldId id="267" r:id="rId19"/>
    <p:sldId id="268" r:id="rId20"/>
    <p:sldId id="264" r:id="rId21"/>
    <p:sldId id="265" r:id="rId22"/>
    <p:sldId id="281" r:id="rId23"/>
    <p:sldId id="280" r:id="rId24"/>
    <p:sldId id="282" r:id="rId25"/>
    <p:sldId id="283" r:id="rId26"/>
    <p:sldId id="284" r:id="rId27"/>
    <p:sldId id="279" r:id="rId28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07" autoAdjust="0"/>
  </p:normalViewPr>
  <p:slideViewPr>
    <p:cSldViewPr snapToGrid="0">
      <p:cViewPr varScale="1">
        <p:scale>
          <a:sx n="67" d="100"/>
          <a:sy n="67" d="100"/>
        </p:scale>
        <p:origin x="145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449B4-8858-4040-92D2-69411C9E5DA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1BE6A-48FD-4E8A-8D14-3D6A12225B1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6181-FBCF-46DA-8A62-E7A2A0DC8F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B10B-C5CD-4354-8073-BCCB54AD4BD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5D450B4-2E51-4A80-9CA2-50D2CF6B100B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4605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7101-01F6-4B61-BF1B-135258D3A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93C5-3469-45B1-B904-58CD0E9252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73FDEC-D977-4CBA-BBDD-0AF585188BF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C649-AF5D-4BEB-9E93-C9193974CAC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1A93-19E1-4D63-A04D-34F27F15C04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61D4-1A1A-4B17-9A05-24B7809812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78868C7-AC6C-4869-BF1D-10EE3907CE1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2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CA" sz="281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E77-3ED7-49E2-A62B-FA29483F0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t>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CB886-0B1D-49D1-BDE2-07E7A59E1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6239-72EE-4EED-8192-03EAC2031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r>
              <a:rPr lang="en-US" dirty="0"/>
              <a:t>Growth centers</a:t>
            </a:r>
          </a:p>
          <a:p>
            <a:r>
              <a:rPr lang="en-US" dirty="0"/>
              <a:t>West Don Lands</a:t>
            </a:r>
          </a:p>
          <a:p>
            <a:r>
              <a:rPr lang="en-US" dirty="0"/>
              <a:t>Liberty village</a:t>
            </a:r>
          </a:p>
          <a:p>
            <a:r>
              <a:rPr lang="en-US" dirty="0"/>
              <a:t>Riverdale</a:t>
            </a:r>
          </a:p>
          <a:p>
            <a:endParaRPr lang="en-CA" dirty="0"/>
          </a:p>
          <a:p>
            <a:r>
              <a:rPr lang="en-CA" dirty="0"/>
              <a:t>Outline</a:t>
            </a:r>
          </a:p>
          <a:p>
            <a:r>
              <a:rPr lang="en-CA" dirty="0"/>
              <a:t>Deadline to submit thesis</a:t>
            </a:r>
          </a:p>
          <a:p>
            <a:r>
              <a:rPr lang="en-CA"/>
              <a:t>Month-by-month tuition</a:t>
            </a:r>
          </a:p>
          <a:p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1402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12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78868C7-AC6C-4869-BF1D-10EE3907CE11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115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18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841437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21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92422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CA0B-FEFD-4ACD-9110-16433360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00583-9EE0-4A22-A3F6-7ABD50D49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04157-874B-40ED-9D96-42255AAE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26BC7-2C94-40BC-81F0-7D1D8A99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F8537-6430-472D-B870-5B452C40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FBC1F6-A09B-459B-B48C-A606F593738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429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CB4C-41EF-4560-B33A-3E0B6180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9E848-62A4-4809-9965-0AF736BD0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52B8-4529-4C1F-B999-9AFB7BE9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8850-EE95-4FB7-BEBB-D2BAA041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FE7E-E32F-4A45-BDF7-42626E5E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77E882-FC7C-468D-B1C4-B8C9D88FE1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2176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83AB6-538D-49F4-88B1-1DAE72D76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8363" y="4103688"/>
            <a:ext cx="2141537" cy="27828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39DB8-CB06-48CA-9CE9-595DEEA86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163" y="4103688"/>
            <a:ext cx="6273800" cy="27828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65F0E-F6B1-4E6C-B6B8-CA24FC81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54CCD-4964-4F85-B9C3-F87FCE43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36418-60D0-4AC6-98F0-BEFDF948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4DC5EE-2B9E-4B10-967F-D43870CB13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760505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DD4A-B0E4-42AF-B74A-AA222A4E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3766C-D268-4111-9EBF-8D4885DE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1FA-684D-4DCD-9F22-5672872C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94F-6C48-422E-88C6-A3DA03D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5E0F-2940-4018-8FB8-F839C4E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398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AB3-9354-4C0D-8172-6A13CE4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98D0-9752-498E-84C2-53A4826F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FF5-0449-4354-A2CF-20EB8332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2915-4FEC-41F3-8AA9-C194E357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9DEE-28E6-4724-B772-A9AEFDE4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51068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46B-BC10-411C-90E8-ECB872DF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0ED3-3258-4CE3-A7F9-17DD4F5D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9188-77E3-4E18-9F3D-E4FE87DF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F0A9-37F7-42BB-ABD6-65E837B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0107B-4834-42AF-A7CC-1C6A5BD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45096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487-623C-4C1D-B58C-A7277DB2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1044-7540-4F80-87FC-B4880058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5C0F-0860-41EB-A75E-6C00027D5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F92E-CAC9-4FF0-8FDD-6A67A31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78E7-2D48-46DA-9A07-737A3E6E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B1D1-E4B3-418A-A5BF-46F4A77E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046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102-E346-482A-BE12-3A43FF0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34093-638D-4D3C-B7C9-AFD93F34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644C-0C13-4749-93CB-0FD109A21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E65B9-AD8A-4B8A-AD07-50CAE98BD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3EA38-4E65-4B26-9351-0E22A055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2F7CC-3719-4843-808A-6F822C5F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D0D1-8CE8-4449-9637-4354333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5072D-2FFB-43AB-A9FE-2FB0C4EE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22264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0F1B-14C1-45E0-BA43-F3797EE5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2730-3C07-4F48-BB20-9D22918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53E3-C564-49C4-9094-6A2CF37B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6D976-B707-4EC4-8E11-92E33C8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933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7D89-2ABB-4D0A-9519-08F2C538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B39F-4F31-48D2-B0E6-65AABAD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993A-D1AD-4B93-8852-32E9A5D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3381880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DE6-04E7-415E-B4E7-6E856D57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AAF4-CEA4-43C9-B120-69FA9DF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8787-DE63-4885-B9CB-3E47CB27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F1487-3B17-44C1-ADC9-A80AD82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BF-44CF-40C8-BAD1-3A84B19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2D4D-EDD4-4D77-89F3-D7150A16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1229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65D0-C256-4199-AD66-71971E7F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F3C-2D5F-4286-83EC-3A7FA358B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05103-1F15-4959-8814-5CE0EC45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0B39D-F617-42D5-9242-CAD1356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793D-9E9D-435B-93F9-3BC94DC0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E5A6D4-3547-4DF1-9959-CBCB5DA4C02A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92583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633-4AEA-4A2A-B34E-BA60BEC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6DFF-F230-49FC-94E1-41D6AF52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9A24-614A-44CF-A1B3-B0102674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1DDC-1074-4543-800F-7F62E4A6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7D8F-92BE-409B-813A-A7615AB2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F007-35C8-46FA-A90B-0A894F9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5041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0A99-0307-4070-B8CF-600FECB5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E2F6-D650-413E-8D27-D59178A6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AFE3-D671-4676-80E5-A82C06B9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63B-5517-40B5-93A4-74D9070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0A66-48F8-42F0-B381-74D773B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216353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AAD96-3741-426C-9A03-7EF995510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E7EB-18D1-41A0-B508-B21DF43F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E820-C3D3-48BA-AB14-563B191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A586-696D-45EA-990C-DFA6CAF5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7439-52D8-4F55-868E-8717A445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56171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3DEA-777D-4FCF-8F57-B2F5C7D5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00CEA-B5CE-4425-925A-CCE59C2C4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6756-94CA-4D79-98EE-285C92F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C7AF4-5076-4919-AC5D-96EB1FF1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E2A75-D825-49EF-B0B8-538E30BA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2FE88D-107F-4804-9204-1E1267FAFC41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12516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ED25-6A02-4348-A83A-94B6285B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DA9D-0D0F-4E21-8ECA-739515281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5903913"/>
            <a:ext cx="4206875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78D12-C007-495D-B431-942F166F7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1438" y="5903913"/>
            <a:ext cx="4208462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64612-7D99-4DD1-AE69-D235C55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6AAE9-E397-46D0-A28C-B690E8FE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F0F7-5F70-4040-95EC-C077FEEF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56E32E-8C3C-4746-BBFE-B8C87CE60C18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2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8C99-72FF-443E-8A68-32E9EC80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71CD-2B5F-40F6-A117-B79E8A76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0F01-0CE2-48D4-9BC7-C8DD2B535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D8E3B-2C0E-4B88-9D66-C9B92CEBF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00503-3A1A-4AA6-B408-AF926E0C1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048BB-5027-4402-902E-44136D59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C16D9-E98D-4499-A939-419F04FE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90A28-C761-47FA-A8DA-33893466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599673-C9D3-4592-8E6A-9355706DA32C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550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70C7-C21D-4371-87F3-4E17206B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E8068-5AF5-40BB-AA8E-E6C56224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E2018-0330-4847-9878-E3112C95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AE012-2CD2-40F3-A001-CA015B5E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ED5FE4-58DB-497A-9768-84232124FA8E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895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A823E-A905-4AE3-BABB-266C3004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1794C-B87C-4835-BCAF-3225FCEF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A21BA-9BF6-4DDD-80E9-8713262E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CB63C4-5DA8-4FCC-9864-86F62A9096F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5096439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7A17-E66F-45CD-BA82-0928DC43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9FB6-7DE1-44AE-95EE-1F4F5537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11F2A-7381-4ABB-B2FF-CB3228341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A8189-8CAC-4299-9F0B-40AE9778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BC3CF-07C8-4E3B-979B-D58D6132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BA686-3BF4-44A2-AC11-DB7ED653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1FDEAE-8386-4566-BB33-E52874E350F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90732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F3E0-8691-416E-BF87-5348DE02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D94B8-71C7-4116-9D2F-027FB95F1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B4526-BAF8-49CC-AD31-369B8DF7E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ACBD2-6E7D-4A5D-95CE-3718A9AD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AFAAF-45B3-4DE8-92EF-E34332782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87672-3872-484F-8930-1AB48FB9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92FF72-2E62-4D27-9C85-E619D18529A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86245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41425C-D068-4192-BA17-DFC782CF78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56B3C-9A25-466E-8FEC-6C718F8F3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2000" y="5903999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9F679-FBFE-4AB2-91BE-EF40CECD5E2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092F-8120-449F-8D7E-9A3BD515D01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5CFF0-D373-46C4-B0EC-237D2CB8A81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7699EDEE-2250-48CA-BFB3-5AD639586103}" type="slidenum">
              <a:t>‹#›</a:t>
            </a:fld>
            <a:r>
              <a:rPr lang="en-CA"/>
              <a:t> /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066E97-F1D9-4796-91A1-AB9CC5F70889}"/>
              </a:ext>
            </a:extLst>
          </p:cNvPr>
          <p:cNvSpPr/>
          <p:nvPr/>
        </p:nvSpPr>
        <p:spPr>
          <a:xfrm>
            <a:off x="0" y="4320000"/>
            <a:ext cx="503999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F2929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CA" sz="1400" kern="1200">
              <a:latin typeface="Noto Sans Regular" pitchFamily="34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tabLst/>
        <a:defRPr lang="en-CA" sz="4800" b="1" i="0" u="none" strike="noStrike" kern="1200">
          <a:ln>
            <a:noFill/>
          </a:ln>
          <a:solidFill>
            <a:srgbClr val="333333"/>
          </a:solidFill>
          <a:latin typeface="Noto Sans Regular" pitchFamily="34"/>
        </a:defRPr>
      </a:lvl1pPr>
    </p:titleStyle>
    <p:bodyStyle>
      <a:lvl1pPr marL="0" marR="0" indent="0" hangingPunct="0">
        <a:spcBef>
          <a:spcPts val="0"/>
        </a:spcBef>
        <a:spcAft>
          <a:spcPts val="1879"/>
        </a:spcAft>
        <a:tabLst/>
        <a:defRPr lang="en-CA" sz="2400" b="0" i="0" u="none" strike="noStrike" kern="1200">
          <a:ln>
            <a:noFill/>
          </a:ln>
          <a:solidFill>
            <a:srgbClr val="333333"/>
          </a:solidFill>
          <a:latin typeface="Noto Sans 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A4BBC-4900-4F94-98F9-E1533F2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A82DF-F213-4587-854A-6B72D15A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2139-9219-4A80-AAF4-78916CF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45C6-B6E3-4B52-897D-8EE54B24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EE1B-B7E9-4F70-AF19-0C02AB8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008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8EDDB4-6078-4417-A1F6-EFE20E77D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35" b="-1"/>
          <a:stretch/>
        </p:blipFill>
        <p:spPr>
          <a:xfrm>
            <a:off x="20" y="10"/>
            <a:ext cx="3834161" cy="755966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834182" y="0"/>
            <a:ext cx="6246443" cy="7559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522BF-53CC-4B54-853D-9CEDA724B4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63415" y="705571"/>
            <a:ext cx="5187976" cy="36945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Teranet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97A25-F5B6-466B-B013-9493A5CA365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363414" y="4581524"/>
            <a:ext cx="5187977" cy="2272582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EDA results</a:t>
            </a:r>
          </a:p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Prepared by: Stepan Oskin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D256658-C1A1-4086-888C-D392B877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8"/>
            <a:ext cx="2268141" cy="40248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hangingPunct="1">
              <a:spcAft>
                <a:spcPts val="600"/>
              </a:spcAft>
              <a:defRPr/>
            </a:pPr>
            <a:fld id="{CB5BB5C5-7D09-40E9-98D0-3596AED1372F}" type="slidenum"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pPr hangingPunct="1">
                <a:spcAft>
                  <a:spcPts val="600"/>
                </a:spcAft>
                <a:defRPr/>
              </a:pPr>
              <a:t>1</a:t>
            </a:fld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0E99A3-0AC6-4A49-B240-6D0BC3A8C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34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3DEAA3-5663-43BB-BEAF-FFB00A37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2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12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street name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F7745-C77D-4BDB-8078-68D75EE16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3350"/>
          <a:stretch/>
        </p:blipFill>
        <p:spPr>
          <a:xfrm>
            <a:off x="0" y="751841"/>
            <a:ext cx="10080604" cy="46732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2545CF-3533-4721-923B-8673D82FF291}"/>
              </a:ext>
            </a:extLst>
          </p:cNvPr>
          <p:cNvSpPr txBox="1">
            <a:spLocks/>
          </p:cNvSpPr>
          <p:nvPr/>
        </p:nvSpPr>
        <p:spPr>
          <a:xfrm>
            <a:off x="533509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2.1: Bamburgh Cir, Scarborough</a:t>
            </a:r>
          </a:p>
        </p:txBody>
      </p:sp>
    </p:spTree>
    <p:extLst>
      <p:ext uri="{BB962C8B-B14F-4D97-AF65-F5344CB8AC3E}">
        <p14:creationId xmlns:p14="http://schemas.microsoft.com/office/powerpoint/2010/main" val="1230676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BECDF16-6FE1-42AB-A62D-A4A79E9D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7" y="1036329"/>
            <a:ext cx="4116064" cy="3636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2.1: Bamburgh circle, Scarborough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E00E3C-8A4A-455E-B14A-A3CA23C0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91" y="5195768"/>
            <a:ext cx="1473200" cy="2167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866903" y="4737383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294143" y="5910125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DF87CB-3296-44F7-BE9D-5348E4A79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983" y="1036330"/>
            <a:ext cx="3762843" cy="39242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3353052" y="5910125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2E6336-EBD9-4780-967F-48BF09D71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701" y="4960620"/>
            <a:ext cx="3221336" cy="2402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544137-6C65-48B6-848C-E77D89747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960" y="5195768"/>
            <a:ext cx="1257345" cy="20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6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002A-CA5F-4181-80B8-222D672C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162662"/>
            <a:ext cx="8694539" cy="1461188"/>
          </a:xfrm>
        </p:spPr>
        <p:txBody>
          <a:bodyPr/>
          <a:lstStyle/>
          <a:p>
            <a:r>
              <a:rPr lang="en-CA"/>
              <a:t>75 Bamburgh Cir, Scarborough</a:t>
            </a:r>
            <a:br>
              <a:rPr lang="en-CA"/>
            </a:br>
            <a:r>
              <a:rPr lang="en-CA" sz="3200"/>
              <a:t>individual unit sales</a:t>
            </a:r>
            <a:endParaRPr lang="en-CA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F6523-8CAF-47D7-B025-BA394571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769" y="1173645"/>
            <a:ext cx="3627247" cy="2973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BCEE0-5E32-4CF9-BEBC-7D986BBA4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769" y="4380531"/>
            <a:ext cx="3688947" cy="3016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CE60B-73FD-4F47-973D-72E39D9D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80" y="4380531"/>
            <a:ext cx="3729037" cy="3014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9A490-F210-455D-BE21-B1BBBDEBC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892" y="1315103"/>
            <a:ext cx="3328419" cy="29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79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2.2: </a:t>
            </a:r>
            <a:r>
              <a:rPr lang="en-US" sz="5400" dirty="0"/>
              <a:t>East Liberty St, Toronto</a:t>
            </a:r>
            <a:endParaRPr lang="en-US" sz="5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8E602E-27A1-4DD0-9A40-E499848F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590384"/>
            <a:ext cx="10080625" cy="53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95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8B9A5D-74BA-40CA-AA91-E4DE152E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5" y="1076963"/>
            <a:ext cx="3754562" cy="3841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1766D8-8131-4337-8412-471529B09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88" y="1041400"/>
            <a:ext cx="4003959" cy="3640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2.2: </a:t>
            </a:r>
            <a:r>
              <a:rPr lang="en-US" sz="3600" dirty="0"/>
              <a:t>East Liberty 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541046" y="4954771"/>
            <a:ext cx="96140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508256" y="6058416"/>
            <a:ext cx="102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4489886" y="5081103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517F5-AEA0-473E-864F-D2154B01F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464" y="4736933"/>
            <a:ext cx="2286000" cy="2581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44740-4468-488A-88DD-ADBCEB0AC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6160" y="5476266"/>
            <a:ext cx="4003959" cy="1415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06FC2-D0CC-4A69-8A37-54255876C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073" y="4918453"/>
            <a:ext cx="15525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76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18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individual address</a:t>
            </a:r>
          </a:p>
        </p:txBody>
      </p:sp>
    </p:spTree>
    <p:extLst>
      <p:ext uri="{BB962C8B-B14F-4D97-AF65-F5344CB8AC3E}">
        <p14:creationId xmlns:p14="http://schemas.microsoft.com/office/powerpoint/2010/main" val="1259833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3.1: </a:t>
            </a:r>
            <a:r>
              <a:rPr lang="en-US" sz="5400" dirty="0"/>
              <a:t>300 Bloor St East, Toronto</a:t>
            </a:r>
            <a:endParaRPr lang="en-US" sz="5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185FB-31CF-44EC-9B81-C6DABB75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358208"/>
            <a:ext cx="10080625" cy="54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7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2755070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3.1: </a:t>
            </a:r>
            <a:r>
              <a:rPr lang="en-US" sz="3600" dirty="0"/>
              <a:t>300 Bloor St East,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3486859" y="5043170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314463" y="5488842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1437976" y="6187079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6727285" y="5304176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A9556-2BFB-4DAD-A25E-C24D99C9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00" y="5563970"/>
            <a:ext cx="1333500" cy="21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AB9F6-D8FE-4EFD-A7C0-5F7CE903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25" y="6220596"/>
            <a:ext cx="409575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C0AB6E-5B00-45C3-939C-DBC67D67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908" y="5225054"/>
            <a:ext cx="1390650" cy="19240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5DA7BC-0EC7-45F9-A972-023FE5581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83" y="1051521"/>
            <a:ext cx="4043598" cy="36236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4B67B6-C9B7-48C3-9DD8-6EF7C47E5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7840" y="1051521"/>
            <a:ext cx="3715301" cy="390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3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21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4: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Maps</a:t>
            </a:r>
          </a:p>
        </p:txBody>
      </p:sp>
    </p:spTree>
    <p:extLst>
      <p:ext uri="{BB962C8B-B14F-4D97-AF65-F5344CB8AC3E}">
        <p14:creationId xmlns:p14="http://schemas.microsoft.com/office/powerpoint/2010/main" val="2141028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5E531E1-EB72-4340-BA2D-556E96DA3C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" r="2" b="24240"/>
          <a:stretch/>
        </p:blipFill>
        <p:spPr>
          <a:xfrm>
            <a:off x="-857409" y="-642993"/>
            <a:ext cx="11795442" cy="884565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D9C27-B06C-4A5F-96D0-35A3300D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51" y="5861272"/>
            <a:ext cx="9269450" cy="821044"/>
          </a:xfrm>
        </p:spPr>
        <p:txBody>
          <a:bodyPr>
            <a:normAutofit/>
          </a:bodyPr>
          <a:lstStyle/>
          <a:p>
            <a:pPr algn="ctr"/>
            <a:r>
              <a:rPr lang="en-US" sz="3500">
                <a:solidFill>
                  <a:schemeClr val="tx1">
                    <a:lumMod val="85000"/>
                    <a:lumOff val="15000"/>
                  </a:schemeClr>
                </a:solidFill>
              </a:rPr>
              <a:t>4.1 Teranet records within 1’000m of a point</a:t>
            </a:r>
            <a:endParaRPr lang="en-CA" sz="3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834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9F94E41E-EF43-4AAB-A251-980B99565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" r="2" b="22370"/>
          <a:stretch/>
        </p:blipFill>
        <p:spPr>
          <a:xfrm>
            <a:off x="-855822" y="-443682"/>
            <a:ext cx="11792268" cy="88432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D9C27-B06C-4A5F-96D0-35A3300D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51" y="5861272"/>
            <a:ext cx="9269450" cy="82104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 Teranet records within 1’000m of a point</a:t>
            </a:r>
            <a:endParaRPr lang="en-CA" sz="3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816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EF2BCB9-4AB3-447F-9F08-8AFFAA057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3" y="137160"/>
            <a:ext cx="8426441" cy="93350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1155A-70E5-4685-80BE-7F5F67A6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49511" y="3140684"/>
            <a:ext cx="6873876" cy="146118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4.2 Alpha shapes of GTHA municipalities</a:t>
            </a:r>
            <a:br>
              <a:rPr lang="en-US" sz="3200" dirty="0"/>
            </a:br>
            <a:r>
              <a:rPr lang="en-US" sz="3200" dirty="0"/>
              <a:t>produced from Teranet records by year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626431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E346C1B-0055-4FE3-AFB7-EEDF6E17D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1" y="167957"/>
            <a:ext cx="8426443" cy="9260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1155A-70E5-4685-80BE-7F5F67A6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49511" y="3140684"/>
            <a:ext cx="6873876" cy="146118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4.2 Alpha shapes of GTHA municipalities</a:t>
            </a:r>
            <a:br>
              <a:rPr lang="en-US" sz="3200" dirty="0"/>
            </a:br>
            <a:r>
              <a:rPr lang="en-US" sz="3200" dirty="0"/>
              <a:t>produced from Teranet records by year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876652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2555-5DB8-4FC3-8D3E-41F10DD2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chapters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5D95B-F39B-4439-B302-BF8EF8FED28B}"/>
              </a:ext>
            </a:extLst>
          </p:cNvPr>
          <p:cNvSpPr txBox="1"/>
          <p:nvPr/>
        </p:nvSpPr>
        <p:spPr>
          <a:xfrm>
            <a:off x="693043" y="2240280"/>
            <a:ext cx="50867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AutoNum type="arabicPeriod"/>
            </a:pPr>
            <a:r>
              <a:rPr lang="en-US" dirty="0"/>
              <a:t>Background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complexity and “wicked” planning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land use and transportation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Land registration in Ontario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Challenges of working with Teranet data</a:t>
            </a:r>
          </a:p>
          <a:p>
            <a:pPr marL="342900" indent="-342900">
              <a:buAutoNum type="arabicPeriod" startAt="3"/>
            </a:pPr>
            <a:r>
              <a:rPr lang="en-US" dirty="0"/>
              <a:t>Data sources, spatial, and temporal relationships</a:t>
            </a:r>
          </a:p>
          <a:p>
            <a:pPr marL="342900" indent="-342900">
              <a:buAutoNum type="arabicPeriod" startAt="3"/>
            </a:pPr>
            <a:r>
              <a:rPr lang="en-US" dirty="0"/>
              <a:t>Data preparation</a:t>
            </a:r>
          </a:p>
          <a:p>
            <a:pPr marL="342900" indent="-342900">
              <a:buAutoNum type="arabicPeriod" startAt="3"/>
            </a:pPr>
            <a:r>
              <a:rPr lang="en-US" dirty="0"/>
              <a:t>Database design</a:t>
            </a:r>
          </a:p>
          <a:p>
            <a:pPr marL="342900" indent="-342900">
              <a:buAutoNum type="arabicPeriod" startAt="3"/>
            </a:pPr>
            <a:r>
              <a:rPr lang="en-US" dirty="0"/>
              <a:t>EDA</a:t>
            </a:r>
          </a:p>
          <a:p>
            <a:pPr marL="342900" indent="-342900">
              <a:buAutoNum type="arabicPeriod" startAt="3"/>
            </a:pPr>
            <a:r>
              <a:rPr lang="en-US" dirty="0"/>
              <a:t>Conclusion</a:t>
            </a:r>
          </a:p>
          <a:p>
            <a:pPr marL="342900" indent="-342900">
              <a:buAutoNum type="arabicPeriod" startAt="3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253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54D5D0-A2E8-4E37-AD39-FA8941CF6F25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1.1.1: Distribution of price corrected to 2016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 bottom cut-off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CFAC1-48D3-43D4-A2BC-0EDC32B67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2" y="1117599"/>
            <a:ext cx="6721203" cy="62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6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&lt; 1’000 CAD </a:t>
            </a:r>
            <a:r>
              <a:rPr lang="en-US" dirty="0"/>
              <a:t>have been </a:t>
            </a:r>
            <a:r>
              <a:rPr lang="en-US" b="1" dirty="0"/>
              <a:t>removed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374F9-1B99-46B3-AE39-5AFBE505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62" y="1028046"/>
            <a:ext cx="6461251" cy="61348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F42C0B8-27F8-41A8-9442-A80669A5416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1.1.2: Distribution of price corrected to 2016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6045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&lt; 5’000 CAD </a:t>
            </a:r>
            <a:r>
              <a:rPr lang="en-US" dirty="0"/>
              <a:t>have been </a:t>
            </a:r>
            <a:r>
              <a:rPr lang="en-US" b="1" dirty="0"/>
              <a:t>removed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28CCB-187F-4903-90EE-35BC26A9E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5" y="1028047"/>
            <a:ext cx="6281523" cy="60109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4F1B22-8967-4624-81AA-2DC504421AC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1.1.3: Distribution of price corrected to 2016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538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95114B7-3029-44B2-B247-B41963DE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06" y="1052325"/>
            <a:ext cx="8855640" cy="55084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84A728-17CD-497B-AF55-61363E267A5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</a:t>
            </a:r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81AE0C-4667-49F7-A383-5FF191575F38}"/>
              </a:ext>
            </a:extLst>
          </p:cNvPr>
          <p:cNvCxnSpPr>
            <a:cxnSpLocks/>
          </p:cNvCxnSpPr>
          <p:nvPr/>
        </p:nvCxnSpPr>
        <p:spPr>
          <a:xfrm>
            <a:off x="7456925" y="1052325"/>
            <a:ext cx="0" cy="463727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FBFB5F-2525-40C6-80CB-AB5001650F00}"/>
              </a:ext>
            </a:extLst>
          </p:cNvPr>
          <p:cNvSpPr txBox="1"/>
          <p:nvPr/>
        </p:nvSpPr>
        <p:spPr>
          <a:xfrm>
            <a:off x="3680750" y="6667018"/>
            <a:ext cx="573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Dramatic change in the count of records from 1984 to 1985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872CD4-7F5C-495D-BC74-D4386BA1026F}"/>
              </a:ext>
            </a:extLst>
          </p:cNvPr>
          <p:cNvCxnSpPr>
            <a:cxnSpLocks/>
          </p:cNvCxnSpPr>
          <p:nvPr/>
        </p:nvCxnSpPr>
        <p:spPr>
          <a:xfrm>
            <a:off x="7456925" y="6380480"/>
            <a:ext cx="0" cy="2865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66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330CF-0A41-4F44-A464-2A7D4FCB2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5" y="1203279"/>
            <a:ext cx="9016558" cy="50041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9E605C9-4E8B-4E93-A0DA-E04F4E7BB77E}"/>
              </a:ext>
            </a:extLst>
          </p:cNvPr>
          <p:cNvSpPr txBox="1">
            <a:spLocks/>
          </p:cNvSpPr>
          <p:nvPr/>
        </p:nvSpPr>
        <p:spPr>
          <a:xfrm>
            <a:off x="659073" y="18046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1.3: Median consideration amount</a:t>
            </a:r>
          </a:p>
          <a:p>
            <a:r>
              <a:rPr lang="en-US" sz="2800" dirty="0"/>
              <a:t>with and without correction for inflation (to 2016 prices)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A07CB9-B4D0-4554-B11B-789AFE4B4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71465"/>
              </p:ext>
            </p:extLst>
          </p:nvPr>
        </p:nvGraphicFramePr>
        <p:xfrm>
          <a:off x="335280" y="6247791"/>
          <a:ext cx="9098197" cy="468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2216">
                  <a:extLst>
                    <a:ext uri="{9D8B030D-6E8A-4147-A177-3AD203B41FA5}">
                      <a16:colId xmlns:a16="http://schemas.microsoft.com/office/drawing/2014/main" val="709501284"/>
                    </a:ext>
                  </a:extLst>
                </a:gridCol>
                <a:gridCol w="417406">
                  <a:extLst>
                    <a:ext uri="{9D8B030D-6E8A-4147-A177-3AD203B41FA5}">
                      <a16:colId xmlns:a16="http://schemas.microsoft.com/office/drawing/2014/main" val="411548328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90402545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499883068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9720479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89475365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2447853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21472405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65414894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47290495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81544659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0658700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73858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7907131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0822144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3921203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221797772"/>
                    </a:ext>
                  </a:extLst>
                </a:gridCol>
              </a:tblGrid>
              <a:tr h="13756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YEAR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524099392"/>
                  </a:ext>
                </a:extLst>
              </a:tr>
              <a:tr h="275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Percentage change compared to 2016 prices (X)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104.92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97.40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88.47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81.32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72.36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65.09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55.35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53.69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51.17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51.17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47.21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45.06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42.65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41.25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38.97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35.18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352951108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3E88840-E17A-43A5-A6F0-1053F4F42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60479"/>
              </p:ext>
            </p:extLst>
          </p:nvPr>
        </p:nvGraphicFramePr>
        <p:xfrm>
          <a:off x="740320" y="6946568"/>
          <a:ext cx="8693146" cy="43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534">
                  <a:extLst>
                    <a:ext uri="{9D8B030D-6E8A-4147-A177-3AD203B41FA5}">
                      <a16:colId xmlns:a16="http://schemas.microsoft.com/office/drawing/2014/main" val="420519522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5070510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9873410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8142123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63009050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56887530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29326967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81820232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9244084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3178508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5793308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637473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10918872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01688796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58887444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5395869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1663225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75213962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9038863"/>
                    </a:ext>
                  </a:extLst>
                </a:gridCol>
              </a:tblGrid>
              <a:tr h="1372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2016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520797636"/>
                  </a:ext>
                </a:extLst>
              </a:tr>
              <a:tr h="27452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30.80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29.23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25.95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22.84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20.77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17.90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15.37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11.87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12.16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11.10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7.76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4.96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2.54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1.49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0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-1.00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-3.37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-5.28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365121131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AACDCD-274C-44CA-83D3-F1CEF999425A}"/>
              </a:ext>
            </a:extLst>
          </p:cNvPr>
          <p:cNvCxnSpPr>
            <a:cxnSpLocks/>
          </p:cNvCxnSpPr>
          <p:nvPr/>
        </p:nvCxnSpPr>
        <p:spPr>
          <a:xfrm>
            <a:off x="2112765" y="1524000"/>
            <a:ext cx="0" cy="427736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4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77393-6D5C-4D11-BBAE-FA9974B49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57" y="1078420"/>
            <a:ext cx="6530039" cy="59935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44EC639-CD74-4304-B86B-6E7790FAB22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 by LRO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739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FB86EE-9B56-4EBD-8A63-9C93D0CFC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97392"/>
      </p:ext>
    </p:extLst>
  </p:cSld>
  <p:clrMapOvr>
    <a:masterClrMapping/>
  </p:clrMapOvr>
</p:sld>
</file>

<file path=ppt/theme/theme1.xml><?xml version="1.0" encoding="utf-8"?>
<a:theme xmlns:a="http://schemas.openxmlformats.org/drawingml/2006/main" name="Impre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451</Words>
  <Application>Microsoft Office PowerPoint</Application>
  <PresentationFormat>Custom</PresentationFormat>
  <Paragraphs>157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Liberation Sans</vt:lpstr>
      <vt:lpstr>Noto Sans Bold</vt:lpstr>
      <vt:lpstr>Noto Sans Regular</vt:lpstr>
      <vt:lpstr>Impress</vt:lpstr>
      <vt:lpstr>Office Theme</vt:lpstr>
      <vt:lpstr>Teranet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2.1: Bamburgh circle, Scarborough</vt:lpstr>
      <vt:lpstr>75 Bamburgh Cir, Scarborough individual unit sales</vt:lpstr>
      <vt:lpstr>PowerPoint Presentation</vt:lpstr>
      <vt:lpstr>2.2: East Liberty St, Toronto</vt:lpstr>
      <vt:lpstr>PowerPoint Presentation</vt:lpstr>
      <vt:lpstr>PowerPoint Presentation</vt:lpstr>
      <vt:lpstr>3.1: 300 Bloor St East, Toronto</vt:lpstr>
      <vt:lpstr>PowerPoint Presentation</vt:lpstr>
      <vt:lpstr>4.1 Teranet records within 1’000m of a point</vt:lpstr>
      <vt:lpstr>4.1 Teranet records within 1’000m of a point</vt:lpstr>
      <vt:lpstr>4.2 Alpha shapes of GTHA municipalities produced from Teranet records by year</vt:lpstr>
      <vt:lpstr>4.2 Alpha shapes of GTHA municipalities produced from Teranet records by year</vt:lpstr>
      <vt:lpstr>Thesis chapters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Teranet dataset</dc:title>
  <dc:creator>Stepan Oskin</dc:creator>
  <cp:lastModifiedBy>Stepan Oskin</cp:lastModifiedBy>
  <cp:revision>1</cp:revision>
  <dcterms:created xsi:type="dcterms:W3CDTF">2019-09-04T17:49:26Z</dcterms:created>
  <dcterms:modified xsi:type="dcterms:W3CDTF">2019-09-04T17:57:10Z</dcterms:modified>
</cp:coreProperties>
</file>